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258" r:id="rId3"/>
    <p:sldId id="260" r:id="rId4"/>
    <p:sldId id="297" r:id="rId5"/>
    <p:sldId id="295" r:id="rId6"/>
    <p:sldId id="308" r:id="rId7"/>
    <p:sldId id="298" r:id="rId8"/>
    <p:sldId id="277" r:id="rId9"/>
    <p:sldId id="283" r:id="rId10"/>
    <p:sldId id="268" r:id="rId11"/>
    <p:sldId id="259" r:id="rId12"/>
    <p:sldId id="275" r:id="rId13"/>
    <p:sldId id="284" r:id="rId14"/>
    <p:sldId id="276" r:id="rId15"/>
    <p:sldId id="299" r:id="rId16"/>
    <p:sldId id="280" r:id="rId17"/>
    <p:sldId id="281" r:id="rId18"/>
    <p:sldId id="282" r:id="rId19"/>
    <p:sldId id="286" r:id="rId20"/>
    <p:sldId id="285" r:id="rId21"/>
    <p:sldId id="288" r:id="rId22"/>
    <p:sldId id="289" r:id="rId23"/>
    <p:sldId id="273" r:id="rId24"/>
    <p:sldId id="301" r:id="rId25"/>
    <p:sldId id="274" r:id="rId26"/>
    <p:sldId id="261" r:id="rId27"/>
    <p:sldId id="303" r:id="rId28"/>
    <p:sldId id="293" r:id="rId29"/>
    <p:sldId id="309" r:id="rId30"/>
    <p:sldId id="302" r:id="rId31"/>
    <p:sldId id="263" r:id="rId32"/>
    <p:sldId id="310" r:id="rId33"/>
    <p:sldId id="311" r:id="rId34"/>
    <p:sldId id="291" r:id="rId35"/>
    <p:sldId id="300" r:id="rId36"/>
    <p:sldId id="292" r:id="rId37"/>
    <p:sldId id="294" r:id="rId38"/>
    <p:sldId id="265" r:id="rId39"/>
    <p:sldId id="278" r:id="rId40"/>
    <p:sldId id="304" r:id="rId41"/>
    <p:sldId id="305" r:id="rId42"/>
    <p:sldId id="306" r:id="rId43"/>
    <p:sldId id="30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8F29A-542A-4D93-9E3C-9EA6396DEB3C}" type="datetimeFigureOut">
              <a:rPr lang="en-ZA" smtClean="0"/>
              <a:pPr/>
              <a:t>2012/11/22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E63A5-0776-4262-A992-BDAB923CED2C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3798471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</a:t>
            </a:fld>
            <a:endParaRPr lang="en-Z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</a:t>
            </a:fld>
            <a:endParaRPr lang="en-Z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</a:t>
            </a:fld>
            <a:endParaRPr lang="en-Z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4</a:t>
            </a:fld>
            <a:endParaRPr lang="en-Z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5</a:t>
            </a:fld>
            <a:endParaRPr lang="en-Z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6</a:t>
            </a:fld>
            <a:endParaRPr lang="en-Z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7</a:t>
            </a:fld>
            <a:endParaRPr lang="en-Z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8</a:t>
            </a:fld>
            <a:endParaRPr lang="en-Z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9</a:t>
            </a:fld>
            <a:endParaRPr lang="en-Z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10</a:t>
            </a:fld>
            <a:endParaRPr lang="en-Z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11</a:t>
            </a:fld>
            <a:endParaRPr lang="en-Z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12</a:t>
            </a:fld>
            <a:endParaRPr lang="en-Z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13</a:t>
            </a:fld>
            <a:endParaRPr lang="en-Z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14</a:t>
            </a:fld>
            <a:endParaRPr lang="en-Z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15</a:t>
            </a:fld>
            <a:endParaRPr lang="en-Z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16</a:t>
            </a:fld>
            <a:endParaRPr lang="en-Z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17</a:t>
            </a:fld>
            <a:endParaRPr lang="en-Z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18</a:t>
            </a:fld>
            <a:endParaRPr lang="en-Z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19</a:t>
            </a:fld>
            <a:endParaRPr lang="en-Z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20</a:t>
            </a:fld>
            <a:endParaRPr lang="en-Z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21</a:t>
            </a:fld>
            <a:endParaRPr lang="en-Z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22</a:t>
            </a:fld>
            <a:endParaRPr lang="en-Z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23</a:t>
            </a:fld>
            <a:endParaRPr lang="en-Z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24</a:t>
            </a:fld>
            <a:endParaRPr lang="en-Z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25</a:t>
            </a:fld>
            <a:endParaRPr lang="en-Z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Dean </a:t>
            </a:r>
            <a:r>
              <a:rPr lang="en-ZA" dirty="0" err="1" smtClean="0"/>
              <a:t>Vilakazi</a:t>
            </a:r>
            <a:r>
              <a:rPr lang="en-ZA" dirty="0" smtClean="0"/>
              <a:t> was not present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26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38108426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Dean </a:t>
            </a:r>
            <a:r>
              <a:rPr lang="en-ZA" dirty="0" err="1" smtClean="0"/>
              <a:t>Vilakazi</a:t>
            </a:r>
            <a:r>
              <a:rPr lang="en-ZA" dirty="0" smtClean="0"/>
              <a:t> was not present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27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38108426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28</a:t>
            </a:fld>
            <a:endParaRPr lang="en-Z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29</a:t>
            </a:fld>
            <a:endParaRPr lang="en-Z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30</a:t>
            </a:fld>
            <a:endParaRPr lang="en-Z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31</a:t>
            </a:fld>
            <a:endParaRPr lang="en-Z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32</a:t>
            </a:fld>
            <a:endParaRPr lang="en-Z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33</a:t>
            </a:fld>
            <a:endParaRPr lang="en-Z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34</a:t>
            </a:fld>
            <a:endParaRPr lang="en-Z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35</a:t>
            </a:fld>
            <a:endParaRPr lang="en-Z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36</a:t>
            </a:fld>
            <a:endParaRPr lang="en-Z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37</a:t>
            </a:fld>
            <a:endParaRPr lang="en-Z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38</a:t>
            </a:fld>
            <a:endParaRPr lang="en-Z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39</a:t>
            </a:fld>
            <a:endParaRPr lang="en-Z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40</a:t>
            </a:fld>
            <a:endParaRPr lang="en-Z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41</a:t>
            </a:fld>
            <a:endParaRPr lang="en-Z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42</a:t>
            </a:fld>
            <a:endParaRPr lang="en-Z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E63A5-0776-4262-A992-BDAB923CED2C}" type="slidenum">
              <a:rPr lang="en-ZA" smtClean="0"/>
              <a:pPr/>
              <a:t>43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103E0AF-52E9-4710-8E03-4DAB973CD420}" type="datetime1">
              <a:rPr lang="en-US" smtClean="0"/>
              <a:pPr/>
              <a:t>11/22/2012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LTS Rector's report 2012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8A2A14-4EAE-4D8A-8420-7789657A5E66}" type="datetime1">
              <a:rPr lang="en-US" smtClean="0"/>
              <a:pPr/>
              <a:t>11/22/2012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LTS Rector's report 2012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1C39-DA10-421F-BA59-054AA5A8EFC0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F865B-F6C2-40A2-9387-036199040965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1D0F1-F126-4BB9-AA79-D37B8D39C5C2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3A8BD-D2D4-4B7D-966A-22D314B51B39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D2C7-8145-4645-A5F6-AD707F57DF01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5E7C-4D37-4107-B6EF-236F7826CB69}" type="datetime1">
              <a:rPr lang="en-US" smtClean="0"/>
              <a:pPr/>
              <a:t>11/22/2012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F8F1-6437-423F-BB00-8B2C73956C8F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4A578-7F40-4D21-95B8-2B142A281B59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1B48476-F740-433D-9062-FD0C6854DF28}" type="datetime1">
              <a:rPr lang="en-US" smtClean="0"/>
              <a:pPr/>
              <a:t>11/22/2012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LTS Rector's report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9.jpeg"/><Relationship Id="rId10" Type="http://schemas.openxmlformats.org/officeDocument/2006/relationships/image" Target="../media/image22.png"/><Relationship Id="rId4" Type="http://schemas.microsoft.com/office/2007/relationships/hdphoto" Target="../media/hdphoto2.wdp"/><Relationship Id="rId9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Report 2012</a:t>
            </a:r>
            <a:endParaRPr lang="en-Z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smtClean="0"/>
              <a:t>Lutheran Theological Seminary in Tshwane</a:t>
            </a:r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13401907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en-US" sz="3200" dirty="0" smtClean="0"/>
              <a:t> </a:t>
            </a:r>
            <a:endParaRPr lang="en-US" sz="7000" dirty="0" smtClean="0"/>
          </a:p>
          <a:p>
            <a:pPr lvl="0"/>
            <a:r>
              <a:rPr lang="en-US" sz="7000" dirty="0" smtClean="0"/>
              <a:t> </a:t>
            </a:r>
            <a:r>
              <a:rPr lang="en-US" sz="6900" dirty="0" smtClean="0"/>
              <a:t>Training pastors </a:t>
            </a:r>
          </a:p>
          <a:p>
            <a:pPr lvl="0"/>
            <a:r>
              <a:rPr lang="en-US" sz="6900" dirty="0" smtClean="0"/>
              <a:t>Equipping workers of mercy  </a:t>
            </a:r>
          </a:p>
          <a:p>
            <a:pPr lvl="0"/>
            <a:r>
              <a:rPr lang="en-US" sz="6900" dirty="0" smtClean="0"/>
              <a:t> Serving God’s people in the Lutheran Church and its mission throughout Africa</a:t>
            </a:r>
          </a:p>
          <a:p>
            <a:pPr lvl="0">
              <a:buFont typeface="Wingdings" pitchFamily="2" charset="2"/>
              <a:buChar char="§"/>
            </a:pPr>
            <a:endParaRPr lang="en-US" sz="7000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95E0-2FD3-43B3-9CDB-6C05677683D9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600" dirty="0" smtClean="0"/>
              <a:t>Goal </a:t>
            </a:r>
            <a:endParaRPr lang="en-ZA" sz="6600" dirty="0"/>
          </a:p>
        </p:txBody>
      </p:sp>
    </p:spTree>
    <p:extLst>
      <p:ext uri="{BB962C8B-B14F-4D97-AF65-F5344CB8AC3E}">
        <p14:creationId xmlns="" xmlns:p14="http://schemas.microsoft.com/office/powerpoint/2010/main" val="14731580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300" dirty="0" smtClean="0"/>
              <a:t> Free Evangelical Lutheran Synod in South Africa (</a:t>
            </a:r>
            <a:r>
              <a:rPr lang="en-US" sz="4300" dirty="0" err="1" smtClean="0"/>
              <a:t>FELSiSA</a:t>
            </a:r>
            <a:r>
              <a:rPr lang="en-US" sz="4300" dirty="0" smtClean="0"/>
              <a:t>) </a:t>
            </a:r>
          </a:p>
          <a:p>
            <a:r>
              <a:rPr lang="en-US" sz="4300" dirty="0" smtClean="0"/>
              <a:t> Lutheran Church in Southern Africa (LCSA)</a:t>
            </a:r>
          </a:p>
          <a:p>
            <a:r>
              <a:rPr lang="en-US" sz="4300" dirty="0" smtClean="0"/>
              <a:t> Mission of Lutheran Churches (MLC) </a:t>
            </a:r>
            <a:endParaRPr lang="en-US" sz="2800" dirty="0" smtClean="0"/>
          </a:p>
          <a:p>
            <a:pPr marL="365760" lvl="1" indent="0">
              <a:buNone/>
            </a:pPr>
            <a:endParaRPr lang="en-ZA" dirty="0" smtClean="0"/>
          </a:p>
          <a:p>
            <a:pPr lvl="2"/>
            <a:endParaRPr lang="en-ZA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36DE-95D0-4F9F-913B-C18EBF4C2DB6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600" dirty="0" smtClean="0"/>
              <a:t>Members</a:t>
            </a:r>
            <a:endParaRPr lang="en-ZA" sz="6600" dirty="0"/>
          </a:p>
        </p:txBody>
      </p:sp>
    </p:spTree>
    <p:extLst>
      <p:ext uri="{BB962C8B-B14F-4D97-AF65-F5344CB8AC3E}">
        <p14:creationId xmlns="" xmlns:p14="http://schemas.microsoft.com/office/powerpoint/2010/main" val="14301413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MLC: 		Rev. C. Weber (Chairperson) 			Rev. P.C. Weber</a:t>
            </a:r>
          </a:p>
          <a:p>
            <a:r>
              <a:rPr lang="en-ZA" sz="3200" dirty="0" err="1" smtClean="0"/>
              <a:t>FELSiSA</a:t>
            </a:r>
            <a:r>
              <a:rPr lang="en-ZA" sz="3200" dirty="0" smtClean="0"/>
              <a:t>: 	Bishop </a:t>
            </a:r>
            <a:r>
              <a:rPr lang="en-ZA" sz="3200" dirty="0" err="1" smtClean="0"/>
              <a:t>Reinstorf</a:t>
            </a:r>
            <a:r>
              <a:rPr lang="en-ZA" sz="3200" dirty="0" smtClean="0"/>
              <a:t> 					Mr. Manfred Johannes</a:t>
            </a:r>
          </a:p>
          <a:p>
            <a:r>
              <a:rPr lang="en-ZA" sz="3200" dirty="0" smtClean="0"/>
              <a:t>LCSA: 		Bishop Weber						Dean </a:t>
            </a:r>
            <a:r>
              <a:rPr lang="en-ZA" sz="3200" dirty="0" err="1" smtClean="0"/>
              <a:t>Vilakazi</a:t>
            </a:r>
            <a:r>
              <a:rPr lang="en-ZA" sz="3200" dirty="0" smtClean="0"/>
              <a:t> 						Dean </a:t>
            </a:r>
            <a:r>
              <a:rPr lang="en-ZA" sz="3200" dirty="0" err="1" smtClean="0"/>
              <a:t>Danisa</a:t>
            </a:r>
            <a:endParaRPr lang="en-ZA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Members of </a:t>
            </a:r>
            <a:r>
              <a:rPr lang="en-ZA" dirty="0" err="1" smtClean="0"/>
              <a:t>lts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sz="3600" dirty="0" smtClean="0"/>
              <a:t>Dr. Gunter </a:t>
            </a:r>
            <a:r>
              <a:rPr lang="en-ZA" sz="3600" dirty="0" err="1" smtClean="0"/>
              <a:t>Rencken</a:t>
            </a:r>
            <a:r>
              <a:rPr lang="en-ZA" sz="3600" dirty="0" smtClean="0"/>
              <a:t> (Chairman)</a:t>
            </a:r>
          </a:p>
          <a:p>
            <a:r>
              <a:rPr lang="en-ZA" sz="3600" dirty="0" smtClean="0"/>
              <a:t>Bishop Weber (Rector)</a:t>
            </a:r>
          </a:p>
          <a:p>
            <a:r>
              <a:rPr lang="en-ZA" sz="3600" dirty="0" smtClean="0"/>
              <a:t>Ruben </a:t>
            </a:r>
            <a:r>
              <a:rPr lang="en-ZA" sz="3600" dirty="0" err="1" smtClean="0"/>
              <a:t>Dlamini</a:t>
            </a:r>
            <a:endParaRPr lang="en-ZA" sz="3600" dirty="0" smtClean="0"/>
          </a:p>
          <a:p>
            <a:r>
              <a:rPr lang="en-ZA" sz="3600" dirty="0" smtClean="0"/>
              <a:t>Rev. John </a:t>
            </a:r>
            <a:r>
              <a:rPr lang="en-ZA" sz="3600" dirty="0" err="1" smtClean="0"/>
              <a:t>Nkambule</a:t>
            </a:r>
            <a:endParaRPr lang="en-ZA" sz="3600" dirty="0" smtClean="0"/>
          </a:p>
          <a:p>
            <a:r>
              <a:rPr lang="en-ZA" sz="3600" dirty="0" smtClean="0"/>
              <a:t>Rev. Matthias Albers</a:t>
            </a:r>
          </a:p>
          <a:p>
            <a:r>
              <a:rPr lang="en-ZA" sz="3600" dirty="0" smtClean="0"/>
              <a:t>Michael Grosse</a:t>
            </a:r>
          </a:p>
          <a:p>
            <a:r>
              <a:rPr lang="en-ZA" sz="3600" dirty="0" err="1" smtClean="0"/>
              <a:t>Berno</a:t>
            </a:r>
            <a:r>
              <a:rPr lang="en-ZA" sz="3600" dirty="0" smtClean="0"/>
              <a:t> Niebuhr</a:t>
            </a:r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LTS Board of directors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SC_00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2276872"/>
            <a:ext cx="8640960" cy="3096344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LTS Rector's report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More than 100 Students since 2001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6792"/>
            <a:ext cx="6193336" cy="4824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Botswana, Uganda, </a:t>
            </a:r>
            <a:r>
              <a:rPr lang="en-ZA" dirty="0" err="1" smtClean="0"/>
              <a:t>kenya</a:t>
            </a:r>
            <a:r>
              <a:rPr lang="en-ZA" dirty="0" smtClean="0"/>
              <a:t>, Sudan, Liberia, Nigeria, Ethiopia, Zambia … 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14" y="1719263"/>
            <a:ext cx="7687772" cy="44069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5400" dirty="0" smtClean="0"/>
              <a:t>Seminarians</a:t>
            </a:r>
            <a:endParaRPr lang="en-ZA" sz="5400" dirty="0"/>
          </a:p>
        </p:txBody>
      </p:sp>
    </p:spTree>
    <p:extLst>
      <p:ext uri="{BB962C8B-B14F-4D97-AF65-F5344CB8AC3E}">
        <p14:creationId xmlns="" xmlns:p14="http://schemas.microsoft.com/office/powerpoint/2010/main" val="30286945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412" t="10824" b="7924"/>
          <a:stretch/>
        </p:blipFill>
        <p:spPr>
          <a:xfrm>
            <a:off x="539552" y="1700808"/>
            <a:ext cx="8064896" cy="4536504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Seminarians in 2012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9346672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4800" dirty="0" smtClean="0"/>
              <a:t> Bridging (LTS): 2 yrs </a:t>
            </a:r>
          </a:p>
          <a:p>
            <a:pPr lvl="0"/>
            <a:r>
              <a:rPr lang="en-US" sz="4800" dirty="0" smtClean="0"/>
              <a:t> Main (</a:t>
            </a:r>
            <a:r>
              <a:rPr lang="en-US" sz="4800" dirty="0" err="1" smtClean="0"/>
              <a:t>BTh</a:t>
            </a:r>
            <a:r>
              <a:rPr lang="en-US" sz="4800" dirty="0" smtClean="0"/>
              <a:t> at UP/LTS): 3 yrs</a:t>
            </a:r>
            <a:endParaRPr lang="en-ZA" sz="4800" dirty="0"/>
          </a:p>
          <a:p>
            <a:pPr lvl="0"/>
            <a:r>
              <a:rPr lang="en-US" sz="4800" dirty="0" smtClean="0"/>
              <a:t> Post-graduate (UP): 2 yrs</a:t>
            </a:r>
          </a:p>
          <a:p>
            <a:pPr lvl="0"/>
            <a:r>
              <a:rPr lang="en-US" sz="4800" dirty="0" smtClean="0"/>
              <a:t> Works of mercy (LTS): 2 yrs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26A6-032D-4C92-8351-B4C6B2B1D4D4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5400" dirty="0" smtClean="0"/>
              <a:t>Programs &amp; Courses</a:t>
            </a:r>
            <a:endParaRPr lang="en-ZA" sz="5400" dirty="0"/>
          </a:p>
        </p:txBody>
      </p:sp>
    </p:spTree>
    <p:extLst>
      <p:ext uri="{BB962C8B-B14F-4D97-AF65-F5344CB8AC3E}">
        <p14:creationId xmlns="" xmlns:p14="http://schemas.microsoft.com/office/powerpoint/2010/main" val="3519304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ZA" sz="3600" dirty="0" smtClean="0"/>
              <a:t>20 students in Bridging Course</a:t>
            </a:r>
            <a:endParaRPr lang="en-ZA" sz="3600" dirty="0"/>
          </a:p>
          <a:p>
            <a:pPr lvl="0"/>
            <a:r>
              <a:rPr lang="en-US" sz="3600" dirty="0" smtClean="0"/>
              <a:t>30 students in the Bachelor of Theology program </a:t>
            </a:r>
          </a:p>
          <a:p>
            <a:pPr lvl="0"/>
            <a:r>
              <a:rPr lang="en-ZA" sz="3600" dirty="0" smtClean="0"/>
              <a:t>20 students in the post-graduate program </a:t>
            </a:r>
            <a:endParaRPr lang="en-ZA" sz="3600" dirty="0"/>
          </a:p>
          <a:p>
            <a:pPr lvl="0"/>
            <a:r>
              <a:rPr lang="en-US" sz="3600" dirty="0" smtClean="0"/>
              <a:t>20 students in the deaconess program </a:t>
            </a:r>
          </a:p>
          <a:p>
            <a:pPr lvl="1"/>
            <a:endParaRPr lang="en-ZA" dirty="0" smtClean="0"/>
          </a:p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DCF91-AFD2-483C-B3E1-9444A15BB421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per year: 90 students</a:t>
            </a:r>
            <a:endParaRPr lang="en-ZA" b="1" i="1" dirty="0"/>
          </a:p>
        </p:txBody>
      </p:sp>
    </p:spTree>
    <p:extLst>
      <p:ext uri="{BB962C8B-B14F-4D97-AF65-F5344CB8AC3E}">
        <p14:creationId xmlns="" xmlns:p14="http://schemas.microsoft.com/office/powerpoint/2010/main" val="955167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3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767" y="1719263"/>
            <a:ext cx="5875866" cy="44069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With deaconess </a:t>
            </a:r>
            <a:r>
              <a:rPr lang="en-ZA" dirty="0" err="1" smtClean="0"/>
              <a:t>Rockrohr</a:t>
            </a:r>
            <a:r>
              <a:rPr lang="en-ZA" dirty="0" smtClean="0"/>
              <a:t> 2012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27854064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SC_037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53056" y="1719263"/>
            <a:ext cx="6463287" cy="44069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800" dirty="0" smtClean="0"/>
              <a:t>With Karin </a:t>
            </a:r>
            <a:r>
              <a:rPr lang="en-ZA" sz="4800" dirty="0" err="1" smtClean="0"/>
              <a:t>niebuhr</a:t>
            </a:r>
            <a:r>
              <a:rPr lang="en-ZA" sz="4800" dirty="0" smtClean="0"/>
              <a:t> 2012</a:t>
            </a:r>
            <a:endParaRPr lang="en-ZA" sz="4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19"/>
          <a:stretch>
            <a:fillRect/>
          </a:stretch>
        </p:blipFill>
        <p:spPr>
          <a:xfrm>
            <a:off x="1187624" y="1700808"/>
            <a:ext cx="7232513" cy="4320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400" dirty="0" smtClean="0"/>
              <a:t>With Deaconess </a:t>
            </a:r>
            <a:r>
              <a:rPr lang="en-ZA" sz="4400" dirty="0" err="1" smtClean="0"/>
              <a:t>Rao</a:t>
            </a:r>
            <a:r>
              <a:rPr lang="en-ZA" sz="4400" dirty="0" smtClean="0"/>
              <a:t> 2011</a:t>
            </a:r>
            <a:endParaRPr lang="en-ZA" sz="4400" dirty="0"/>
          </a:p>
        </p:txBody>
      </p:sp>
    </p:spTree>
    <p:extLst>
      <p:ext uri="{BB962C8B-B14F-4D97-AF65-F5344CB8AC3E}">
        <p14:creationId xmlns="" xmlns:p14="http://schemas.microsoft.com/office/powerpoint/2010/main" val="9859999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81" y="1719263"/>
            <a:ext cx="5532238" cy="44069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First Graduation of deaconesses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454" t="-6011" r="-2473" b="16263"/>
          <a:stretch/>
        </p:blipFill>
        <p:spPr>
          <a:xfrm>
            <a:off x="1115616" y="1484784"/>
            <a:ext cx="7059197" cy="4572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600" dirty="0" smtClean="0"/>
              <a:t>Just around the corner from St. Peter’s LC in Middleburg</a:t>
            </a:r>
            <a:endParaRPr lang="en-ZA" sz="3600" dirty="0"/>
          </a:p>
        </p:txBody>
      </p:sp>
    </p:spTree>
    <p:extLst>
      <p:ext uri="{BB962C8B-B14F-4D97-AF65-F5344CB8AC3E}">
        <p14:creationId xmlns="" xmlns:p14="http://schemas.microsoft.com/office/powerpoint/2010/main" val="38284328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860" y="1719263"/>
            <a:ext cx="4047680" cy="44069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400" dirty="0" smtClean="0"/>
              <a:t>All the way from </a:t>
            </a:r>
            <a:r>
              <a:rPr lang="en-ZA" sz="4400" dirty="0" err="1" smtClean="0"/>
              <a:t>S.sudan</a:t>
            </a:r>
            <a:endParaRPr lang="en-ZA" sz="4400" dirty="0"/>
          </a:p>
        </p:txBody>
      </p:sp>
    </p:spTree>
    <p:extLst>
      <p:ext uri="{BB962C8B-B14F-4D97-AF65-F5344CB8AC3E}">
        <p14:creationId xmlns="" xmlns:p14="http://schemas.microsoft.com/office/powerpoint/2010/main" val="125526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844824"/>
            <a:ext cx="6408712" cy="4104456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smtClean="0"/>
              <a:t>Even further from </a:t>
            </a:r>
            <a:r>
              <a:rPr lang="en-ZA" sz="4000" dirty="0" err="1" smtClean="0"/>
              <a:t>liberia</a:t>
            </a:r>
            <a:endParaRPr lang="en-ZA" sz="4000" dirty="0"/>
          </a:p>
        </p:txBody>
      </p:sp>
    </p:spTree>
    <p:extLst>
      <p:ext uri="{BB962C8B-B14F-4D97-AF65-F5344CB8AC3E}">
        <p14:creationId xmlns="" xmlns:p14="http://schemas.microsoft.com/office/powerpoint/2010/main" val="10931710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2958222" cy="44069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Brothers and friends from </a:t>
            </a:r>
            <a:r>
              <a:rPr lang="en-ZA" dirty="0" err="1" smtClean="0"/>
              <a:t>Mekane</a:t>
            </a:r>
            <a:r>
              <a:rPr lang="en-ZA" dirty="0" smtClean="0"/>
              <a:t> </a:t>
            </a:r>
            <a:r>
              <a:rPr lang="en-ZA" dirty="0" err="1" smtClean="0"/>
              <a:t>Yesus</a:t>
            </a:r>
            <a:r>
              <a:rPr lang="en-ZA" dirty="0" smtClean="0"/>
              <a:t> Lutheran Church, Ethiopia</a:t>
            </a:r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134" y="1796948"/>
            <a:ext cx="2899890" cy="432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33" y="1772816"/>
            <a:ext cx="2891901" cy="43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21129"/>
            <a:ext cx="8407400" cy="4003167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Students in Action 2010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00808"/>
            <a:ext cx="7420645" cy="4320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smtClean="0"/>
              <a:t>Botswana: Good </a:t>
            </a:r>
            <a:r>
              <a:rPr lang="en-ZA" sz="4000" dirty="0" smtClean="0"/>
              <a:t>Neighbours</a:t>
            </a:r>
            <a:endParaRPr lang="en-ZA" sz="4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395" t="13604" r="27779" b="17719"/>
          <a:stretch/>
        </p:blipFill>
        <p:spPr>
          <a:xfrm>
            <a:off x="335395" y="1628800"/>
            <a:ext cx="1908849" cy="200316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800" dirty="0" smtClean="0"/>
              <a:t>South Africans</a:t>
            </a:r>
            <a:endParaRPr lang="en-ZA" sz="4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371" t="8250" r="23960" b="10739"/>
          <a:stretch/>
        </p:blipFill>
        <p:spPr>
          <a:xfrm>
            <a:off x="899592" y="3933056"/>
            <a:ext cx="1931351" cy="22513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080" t="14773" r="35768"/>
          <a:stretch/>
        </p:blipFill>
        <p:spPr>
          <a:xfrm>
            <a:off x="2915816" y="1687831"/>
            <a:ext cx="2473390" cy="252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034" t="10262" r="19184" b="17166"/>
          <a:stretch/>
        </p:blipFill>
        <p:spPr>
          <a:xfrm>
            <a:off x="4499992" y="2852936"/>
            <a:ext cx="4197075" cy="3600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633" t="7832" r="47628" b="63121"/>
          <a:stretch/>
        </p:blipFill>
        <p:spPr bwMode="auto">
          <a:xfrm>
            <a:off x="2936841" y="4237139"/>
            <a:ext cx="142711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68699" y="1628800"/>
            <a:ext cx="6565011" cy="44069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 smtClean="0"/>
              <a:t>Examination</a:t>
            </a:r>
            <a:endParaRPr lang="en-ZA" sz="6000" dirty="0"/>
          </a:p>
        </p:txBody>
      </p:sp>
    </p:spTree>
    <p:extLst>
      <p:ext uri="{BB962C8B-B14F-4D97-AF65-F5344CB8AC3E}">
        <p14:creationId xmlns="" xmlns:p14="http://schemas.microsoft.com/office/powerpoint/2010/main" val="27419376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5400" dirty="0" smtClean="0"/>
              <a:t>Graduation 2011</a:t>
            </a:r>
            <a:endParaRPr lang="en-ZA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781" y="1719263"/>
            <a:ext cx="6155838" cy="440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059" b="15986"/>
          <a:stretch/>
        </p:blipFill>
        <p:spPr>
          <a:xfrm>
            <a:off x="1187624" y="1700808"/>
            <a:ext cx="7272808" cy="439248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800" dirty="0" smtClean="0"/>
              <a:t>Returning home</a:t>
            </a:r>
            <a:endParaRPr lang="en-ZA" sz="4800" dirty="0"/>
          </a:p>
        </p:txBody>
      </p:sp>
    </p:spTree>
    <p:extLst>
      <p:ext uri="{BB962C8B-B14F-4D97-AF65-F5344CB8AC3E}">
        <p14:creationId xmlns="" xmlns:p14="http://schemas.microsoft.com/office/powerpoint/2010/main" val="6357343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698" t="4546" r="23228" b="25749"/>
          <a:stretch>
            <a:fillRect/>
          </a:stretch>
        </p:blipFill>
        <p:spPr>
          <a:xfrm>
            <a:off x="1331640" y="1628800"/>
            <a:ext cx="6811960" cy="4752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C190-3E79-434A-8492-BDB9F31B1BD6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Ordination course: MARCH 2012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39441175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1C190-3E79-434A-8492-BDB9F31B1BD6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Ordination course November 2012</a:t>
            </a:r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9385" t="29090" r="8833"/>
          <a:stretch>
            <a:fillRect/>
          </a:stretch>
        </p:blipFill>
        <p:spPr bwMode="auto">
          <a:xfrm>
            <a:off x="251520" y="1700808"/>
            <a:ext cx="8709318" cy="43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970692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6350932" cy="4860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800" dirty="0" smtClean="0"/>
              <a:t>Ordination March 2012</a:t>
            </a:r>
            <a:endParaRPr lang="en-ZA" sz="4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SC_00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759615"/>
            <a:ext cx="8407400" cy="4326196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 smtClean="0"/>
              <a:t>Teachers at LTS</a:t>
            </a:r>
            <a:endParaRPr lang="en-ZA" sz="6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241" y="4916628"/>
            <a:ext cx="1221314" cy="1440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600" dirty="0" smtClean="0"/>
              <a:t>close up </a:t>
            </a:r>
            <a:endParaRPr lang="en-ZA" sz="6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268760"/>
            <a:ext cx="2791190" cy="36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177" y="4240177"/>
            <a:ext cx="1466975" cy="21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676628"/>
            <a:ext cx="1831395" cy="252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840" t="12711" r="16382" b="21653"/>
          <a:stretch/>
        </p:blipFill>
        <p:spPr>
          <a:xfrm>
            <a:off x="323528" y="3836628"/>
            <a:ext cx="1844805" cy="252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761877"/>
            <a:ext cx="1190625" cy="1638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827015"/>
            <a:ext cx="1686942" cy="25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588" t="12212" r="42056" b="15016"/>
          <a:stretch/>
        </p:blipFill>
        <p:spPr>
          <a:xfrm>
            <a:off x="323528" y="1261867"/>
            <a:ext cx="1493921" cy="252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505" t="15825" r="27009" b="38172"/>
          <a:stretch/>
        </p:blipFill>
        <p:spPr>
          <a:xfrm>
            <a:off x="1763688" y="1340768"/>
            <a:ext cx="2518832" cy="25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159EE-8143-4FA2-8EDD-E092FBB9E60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sz="6600" dirty="0" smtClean="0"/>
              <a:t>Staff 2012</a:t>
            </a:r>
            <a:endParaRPr lang="en-ZA" sz="6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44" t="18654" r="24764" b="7924"/>
          <a:stretch/>
        </p:blipFill>
        <p:spPr>
          <a:xfrm>
            <a:off x="251520" y="1340768"/>
            <a:ext cx="6566067" cy="5255984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3625" t="4491" b="43581"/>
          <a:stretch/>
        </p:blipFill>
        <p:spPr>
          <a:xfrm>
            <a:off x="7020272" y="476672"/>
            <a:ext cx="1715956" cy="28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116" t="16723" r="40826" b="22710"/>
          <a:stretch/>
        </p:blipFill>
        <p:spPr>
          <a:xfrm rot="5400000">
            <a:off x="6343606" y="3817635"/>
            <a:ext cx="2856421" cy="2367185"/>
          </a:xfrm>
          <a:prstGeom prst="rect">
            <a:avLst/>
          </a:prstGeom>
        </p:spPr>
      </p:pic>
      <p:pic>
        <p:nvPicPr>
          <p:cNvPr id="10" name="Picture 9" descr="DSC_013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4077072"/>
            <a:ext cx="3217777" cy="2160000"/>
          </a:xfrm>
          <a:prstGeom prst="rect">
            <a:avLst/>
          </a:prstGeom>
        </p:spPr>
      </p:pic>
      <p:pic>
        <p:nvPicPr>
          <p:cNvPr id="11" name="Picture 10" descr="susette heyn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0032" y="3501008"/>
            <a:ext cx="1805845" cy="270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84368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000" dirty="0" smtClean="0"/>
              <a:t>Guest lecturers </a:t>
            </a:r>
            <a:endParaRPr lang="en-ZA" sz="6000" dirty="0"/>
          </a:p>
        </p:txBody>
      </p:sp>
      <p:pic>
        <p:nvPicPr>
          <p:cNvPr id="9" name="Content Placeholder 8" descr="DSC_019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839" r="43820" b="49765"/>
          <a:stretch>
            <a:fillRect/>
          </a:stretch>
        </p:blipFill>
        <p:spPr>
          <a:xfrm>
            <a:off x="6804248" y="3717032"/>
            <a:ext cx="1885264" cy="2520000"/>
          </a:xfrm>
        </p:spPr>
      </p:pic>
      <p:pic>
        <p:nvPicPr>
          <p:cNvPr id="11" name="Picture 10" descr="grace rao.jpg"/>
          <p:cNvPicPr>
            <a:picLocks noChangeAspect="1"/>
          </p:cNvPicPr>
          <p:nvPr/>
        </p:nvPicPr>
        <p:blipFill>
          <a:blip r:embed="rId4" cstate="print"/>
          <a:srcRect l="18913" r="13842"/>
          <a:stretch>
            <a:fillRect/>
          </a:stretch>
        </p:blipFill>
        <p:spPr>
          <a:xfrm>
            <a:off x="251520" y="1628800"/>
            <a:ext cx="2304256" cy="2520000"/>
          </a:xfrm>
          <a:prstGeom prst="rect">
            <a:avLst/>
          </a:prstGeom>
        </p:spPr>
      </p:pic>
      <p:pic>
        <p:nvPicPr>
          <p:cNvPr id="12" name="Picture 11" descr="Giessl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1988840"/>
            <a:ext cx="2338378" cy="2520000"/>
          </a:xfrm>
          <a:prstGeom prst="rect">
            <a:avLst/>
          </a:prstGeom>
        </p:spPr>
      </p:pic>
      <p:pic>
        <p:nvPicPr>
          <p:cNvPr id="13" name="Picture 12" descr="John Nordlin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2708920"/>
            <a:ext cx="1696471" cy="2520000"/>
          </a:xfrm>
          <a:prstGeom prst="rect">
            <a:avLst/>
          </a:prstGeom>
        </p:spPr>
      </p:pic>
      <p:pic>
        <p:nvPicPr>
          <p:cNvPr id="14" name="Picture 13" descr="John Nkambule.jpg"/>
          <p:cNvPicPr>
            <a:picLocks noChangeAspect="1"/>
          </p:cNvPicPr>
          <p:nvPr/>
        </p:nvPicPr>
        <p:blipFill>
          <a:blip r:embed="rId7" cstate="print">
            <a:lum contrast="20000"/>
          </a:blip>
          <a:srcRect l="3175" t="6094" r="22646" b="57350"/>
          <a:stretch>
            <a:fillRect/>
          </a:stretch>
        </p:blipFill>
        <p:spPr>
          <a:xfrm>
            <a:off x="755576" y="4293096"/>
            <a:ext cx="3364780" cy="21599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ierk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9608" b="11765"/>
          <a:stretch>
            <a:fillRect/>
          </a:stretch>
        </p:blipFill>
        <p:spPr>
          <a:xfrm>
            <a:off x="5364088" y="1700808"/>
            <a:ext cx="3504255" cy="3960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err="1" smtClean="0"/>
              <a:t>Hoffmeier</a:t>
            </a:r>
            <a:r>
              <a:rPr lang="en-ZA" sz="4000" dirty="0" smtClean="0"/>
              <a:t>, </a:t>
            </a:r>
            <a:r>
              <a:rPr lang="en-ZA" sz="4000" dirty="0" err="1" smtClean="0"/>
              <a:t>Dierks</a:t>
            </a:r>
            <a:r>
              <a:rPr lang="en-ZA" sz="4000" dirty="0" smtClean="0"/>
              <a:t> &amp; </a:t>
            </a:r>
            <a:r>
              <a:rPr lang="en-ZA" sz="4000" dirty="0" err="1" smtClean="0"/>
              <a:t>Studer</a:t>
            </a:r>
            <a:endParaRPr lang="en-ZA" sz="4000" dirty="0"/>
          </a:p>
        </p:txBody>
      </p:sp>
      <p:pic>
        <p:nvPicPr>
          <p:cNvPr id="8" name="Picture 7" descr="Volunteers.jpg"/>
          <p:cNvPicPr>
            <a:picLocks noChangeAspect="1"/>
          </p:cNvPicPr>
          <p:nvPr/>
        </p:nvPicPr>
        <p:blipFill>
          <a:blip r:embed="rId4" cstate="print"/>
          <a:srcRect l="17048" t="22937" r="21555" b="11552"/>
          <a:stretch>
            <a:fillRect/>
          </a:stretch>
        </p:blipFill>
        <p:spPr>
          <a:xfrm>
            <a:off x="2339752" y="1556792"/>
            <a:ext cx="3007059" cy="2160000"/>
          </a:xfrm>
          <a:prstGeom prst="rect">
            <a:avLst/>
          </a:prstGeom>
        </p:spPr>
      </p:pic>
      <p:pic>
        <p:nvPicPr>
          <p:cNvPr id="9" name="Picture 8" descr="elke studer.jpg"/>
          <p:cNvPicPr>
            <a:picLocks noChangeAspect="1"/>
          </p:cNvPicPr>
          <p:nvPr/>
        </p:nvPicPr>
        <p:blipFill>
          <a:blip r:embed="rId5" cstate="print"/>
          <a:srcRect r="26195"/>
          <a:stretch>
            <a:fillRect/>
          </a:stretch>
        </p:blipFill>
        <p:spPr>
          <a:xfrm>
            <a:off x="3707904" y="3789040"/>
            <a:ext cx="2952328" cy="2520000"/>
          </a:xfrm>
          <a:prstGeom prst="rect">
            <a:avLst/>
          </a:prstGeom>
        </p:spPr>
      </p:pic>
      <p:pic>
        <p:nvPicPr>
          <p:cNvPr id="10" name="Picture 9" descr="Lee and Pat Hoffmeier.jpg"/>
          <p:cNvPicPr>
            <a:picLocks noChangeAspect="1"/>
          </p:cNvPicPr>
          <p:nvPr/>
        </p:nvPicPr>
        <p:blipFill>
          <a:blip r:embed="rId6" cstate="print"/>
          <a:srcRect l="26375" t="15350" r="24013" b="25850"/>
          <a:stretch>
            <a:fillRect/>
          </a:stretch>
        </p:blipFill>
        <p:spPr>
          <a:xfrm>
            <a:off x="395536" y="3429000"/>
            <a:ext cx="3240000" cy="288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41" t="12919" r="11910" b="40652"/>
          <a:stretch/>
        </p:blipFill>
        <p:spPr>
          <a:xfrm>
            <a:off x="-1" y="1628800"/>
            <a:ext cx="9105545" cy="3672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5400" dirty="0" smtClean="0"/>
              <a:t>Board of Directors</a:t>
            </a:r>
            <a:endParaRPr lang="en-ZA" sz="5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458" t="31185" r="8393" b="2688"/>
          <a:stretch/>
        </p:blipFill>
        <p:spPr>
          <a:xfrm>
            <a:off x="827584" y="1844824"/>
            <a:ext cx="7626511" cy="4320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ILC Seminaries conference </a:t>
            </a:r>
            <a:r>
              <a:rPr lang="en-ZA" dirty="0" err="1" smtClean="0"/>
              <a:t>Leriba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2" y="2063433"/>
            <a:ext cx="8327136" cy="371856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Pastor’s Convention 2010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Facility: Hopes in 2008</a:t>
            </a:r>
            <a:endParaRPr lang="en-Z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6129" t="13725" r="4839"/>
          <a:stretch>
            <a:fillRect/>
          </a:stretch>
        </p:blipFill>
        <p:spPr bwMode="auto">
          <a:xfrm rot="16200000">
            <a:off x="2483768" y="1412776"/>
            <a:ext cx="453650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7920880" cy="4334169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7CEF9-8EE5-4FB7-97C7-2E7A0ED160C2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400" dirty="0" err="1" smtClean="0"/>
              <a:t>Hokaai</a:t>
            </a:r>
            <a:r>
              <a:rPr lang="en-ZA" sz="4400" dirty="0" smtClean="0"/>
              <a:t> 1: </a:t>
            </a:r>
            <a:r>
              <a:rPr lang="en-ZA" sz="4400" dirty="0" err="1" smtClean="0"/>
              <a:t>St.Marys</a:t>
            </a:r>
            <a:r>
              <a:rPr lang="en-ZA" sz="4400" dirty="0" smtClean="0"/>
              <a:t> or the Good </a:t>
            </a:r>
            <a:r>
              <a:rPr lang="en-ZA" sz="4400" dirty="0" err="1" smtClean="0"/>
              <a:t>samaritan</a:t>
            </a:r>
            <a:r>
              <a:rPr lang="en-ZA" sz="4400" dirty="0" smtClean="0"/>
              <a:t>?</a:t>
            </a:r>
            <a:endParaRPr lang="en-ZA" sz="4400" dirty="0"/>
          </a:p>
        </p:txBody>
      </p:sp>
    </p:spTree>
    <p:extLst>
      <p:ext uri="{BB962C8B-B14F-4D97-AF65-F5344CB8AC3E}">
        <p14:creationId xmlns="" xmlns:p14="http://schemas.microsoft.com/office/powerpoint/2010/main" val="7573636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75955"/>
            <a:ext cx="8407400" cy="3093515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smtClean="0"/>
              <a:t>Expansion Plans: </a:t>
            </a:r>
            <a:r>
              <a:rPr lang="en-ZA" sz="4000" dirty="0" err="1" smtClean="0"/>
              <a:t>Hokaai</a:t>
            </a:r>
            <a:r>
              <a:rPr lang="en-ZA" sz="4000" dirty="0" smtClean="0"/>
              <a:t> 2-4</a:t>
            </a:r>
            <a:endParaRPr lang="en-ZA" sz="4000" dirty="0"/>
          </a:p>
        </p:txBody>
      </p:sp>
    </p:spTree>
    <p:extLst>
      <p:ext uri="{BB962C8B-B14F-4D97-AF65-F5344CB8AC3E}">
        <p14:creationId xmlns="" xmlns:p14="http://schemas.microsoft.com/office/powerpoint/2010/main" val="33937965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sz="3200" dirty="0" err="1" smtClean="0"/>
              <a:t>FELSiSA</a:t>
            </a:r>
            <a:r>
              <a:rPr lang="en-ZA" sz="3200" dirty="0" smtClean="0"/>
              <a:t> and its Congregations: </a:t>
            </a:r>
          </a:p>
          <a:p>
            <a:pPr lvl="1"/>
            <a:r>
              <a:rPr lang="en-ZA" sz="3200" dirty="0" smtClean="0"/>
              <a:t> St. Pauls, </a:t>
            </a:r>
            <a:r>
              <a:rPr lang="en-ZA" sz="3200" dirty="0" err="1" smtClean="0"/>
              <a:t>Kirchdorf</a:t>
            </a:r>
            <a:r>
              <a:rPr lang="en-ZA" sz="3200" dirty="0" smtClean="0"/>
              <a:t>, </a:t>
            </a:r>
            <a:r>
              <a:rPr lang="en-ZA" sz="3200" dirty="0" err="1" smtClean="0"/>
              <a:t>Panbult</a:t>
            </a:r>
            <a:r>
              <a:rPr lang="en-ZA" sz="3200" dirty="0" smtClean="0"/>
              <a:t>, Shelly Beach</a:t>
            </a:r>
          </a:p>
          <a:p>
            <a:r>
              <a:rPr lang="en-ZA" sz="3200" dirty="0" smtClean="0"/>
              <a:t>LCSA Congregations and Institutions:	</a:t>
            </a:r>
          </a:p>
          <a:p>
            <a:pPr lvl="1"/>
            <a:r>
              <a:rPr lang="en-ZA" sz="3200" dirty="0" smtClean="0"/>
              <a:t> </a:t>
            </a:r>
            <a:r>
              <a:rPr lang="en-ZA" sz="3200" dirty="0" err="1" smtClean="0"/>
              <a:t>Ohlangeni</a:t>
            </a:r>
            <a:r>
              <a:rPr lang="en-ZA" sz="3200" dirty="0" smtClean="0"/>
              <a:t>, </a:t>
            </a:r>
            <a:r>
              <a:rPr lang="en-ZA" sz="3200" dirty="0" err="1" smtClean="0"/>
              <a:t>Els</a:t>
            </a:r>
            <a:r>
              <a:rPr lang="en-ZA" sz="3200" dirty="0" smtClean="0"/>
              <a:t> Park and the Special Fund</a:t>
            </a:r>
          </a:p>
          <a:p>
            <a:r>
              <a:rPr lang="en-ZA" sz="3200" dirty="0" smtClean="0"/>
              <a:t>Friends: 	</a:t>
            </a:r>
            <a:r>
              <a:rPr lang="en-ZA" sz="3200" dirty="0" err="1" smtClean="0"/>
              <a:t>Damaske</a:t>
            </a:r>
            <a:r>
              <a:rPr lang="en-ZA" sz="3200" dirty="0" smtClean="0"/>
              <a:t>, Eggers, </a:t>
            </a:r>
            <a:r>
              <a:rPr lang="en-ZA" sz="3200" dirty="0" err="1" smtClean="0"/>
              <a:t>Hellberg</a:t>
            </a:r>
            <a:r>
              <a:rPr lang="en-ZA" sz="3200" dirty="0" smtClean="0"/>
              <a:t>, Meyer, Paul, </a:t>
            </a:r>
            <a:r>
              <a:rPr lang="en-ZA" sz="3200" dirty="0" err="1" smtClean="0"/>
              <a:t>Ringelmann</a:t>
            </a:r>
            <a:r>
              <a:rPr lang="en-ZA" sz="3200" dirty="0" smtClean="0"/>
              <a:t>, Robinson, </a:t>
            </a:r>
            <a:r>
              <a:rPr lang="en-ZA" sz="3200" dirty="0" err="1" smtClean="0"/>
              <a:t>Scharlach</a:t>
            </a:r>
            <a:r>
              <a:rPr lang="en-ZA" sz="3200" dirty="0" smtClean="0"/>
              <a:t>, Smith, </a:t>
            </a:r>
            <a:r>
              <a:rPr lang="en-ZA" sz="3200" dirty="0" err="1" smtClean="0"/>
              <a:t>Straeuli</a:t>
            </a:r>
            <a:r>
              <a:rPr lang="en-ZA" sz="3200" dirty="0" smtClean="0"/>
              <a:t>, </a:t>
            </a:r>
            <a:r>
              <a:rPr lang="en-ZA" sz="3200" dirty="0" err="1" smtClean="0"/>
              <a:t>Voges</a:t>
            </a:r>
            <a:r>
              <a:rPr lang="en-ZA" sz="3200" dirty="0" smtClean="0"/>
              <a:t>, Weber </a:t>
            </a:r>
          </a:p>
          <a:p>
            <a:pPr lvl="1"/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 smtClean="0"/>
              <a:t>Local Donors and friends</a:t>
            </a:r>
            <a:endParaRPr lang="en-ZA" sz="4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sz="2800" dirty="0" smtClean="0"/>
              <a:t>LCMS Districts and institutions (USA) </a:t>
            </a:r>
          </a:p>
          <a:p>
            <a:pPr lvl="1"/>
            <a:r>
              <a:rPr lang="en-ZA" sz="2400" dirty="0" smtClean="0"/>
              <a:t>World Relief &amp; Human Care and also World Mission </a:t>
            </a:r>
          </a:p>
          <a:p>
            <a:pPr lvl="1"/>
            <a:r>
              <a:rPr lang="en-ZA" sz="2400" dirty="0" smtClean="0"/>
              <a:t>SID and RMD</a:t>
            </a:r>
          </a:p>
          <a:p>
            <a:pPr lvl="1"/>
            <a:r>
              <a:rPr lang="en-ZA" sz="2400" dirty="0" smtClean="0"/>
              <a:t>CTS </a:t>
            </a:r>
            <a:r>
              <a:rPr lang="en-ZA" sz="2400" dirty="0" err="1" smtClean="0"/>
              <a:t>Ft.Wayne</a:t>
            </a:r>
            <a:r>
              <a:rPr lang="en-ZA" sz="2400" dirty="0" smtClean="0"/>
              <a:t> and CS St. Louis </a:t>
            </a:r>
          </a:p>
          <a:p>
            <a:r>
              <a:rPr lang="en-ZA" sz="2800" dirty="0" smtClean="0"/>
              <a:t>Hormel Foods, St. John’s LC, Pinnacle Lutheran, </a:t>
            </a:r>
            <a:r>
              <a:rPr lang="en-ZA" sz="2800" dirty="0" err="1" smtClean="0"/>
              <a:t>Savior</a:t>
            </a:r>
            <a:r>
              <a:rPr lang="en-ZA" sz="2800" dirty="0" smtClean="0"/>
              <a:t> of all LC, </a:t>
            </a:r>
          </a:p>
          <a:p>
            <a:r>
              <a:rPr lang="en-ZA" sz="2800" dirty="0" smtClean="0"/>
              <a:t>Lutheran Heritage Foundation</a:t>
            </a:r>
          </a:p>
          <a:p>
            <a:r>
              <a:rPr lang="en-ZA" sz="2800" dirty="0" smtClean="0"/>
              <a:t>Mervin </a:t>
            </a:r>
            <a:r>
              <a:rPr lang="en-ZA" sz="2800" dirty="0" err="1" smtClean="0"/>
              <a:t>Schwan</a:t>
            </a:r>
            <a:r>
              <a:rPr lang="en-ZA" sz="2800" dirty="0" smtClean="0"/>
              <a:t> Foundation</a:t>
            </a:r>
          </a:p>
          <a:p>
            <a:r>
              <a:rPr lang="en-ZA" sz="2800" dirty="0" smtClean="0"/>
              <a:t>SELK (Germany) and specifically LKM (</a:t>
            </a:r>
            <a:r>
              <a:rPr lang="en-ZA" sz="2800" dirty="0" err="1" smtClean="0"/>
              <a:t>Bleckmar</a:t>
            </a:r>
            <a:r>
              <a:rPr lang="en-ZA" sz="2800" dirty="0" smtClean="0"/>
              <a:t>)</a:t>
            </a:r>
          </a:p>
          <a:p>
            <a:r>
              <a:rPr lang="en-ZA" sz="2800" dirty="0" smtClean="0"/>
              <a:t>LEAF (Finland) </a:t>
            </a: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800" dirty="0" smtClean="0"/>
              <a:t>International Donors</a:t>
            </a:r>
            <a:endParaRPr lang="en-ZA" sz="4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smtClean="0"/>
              <a:t> Birgit </a:t>
            </a:r>
            <a:r>
              <a:rPr lang="en-ZA" sz="3200" dirty="0" err="1" smtClean="0"/>
              <a:t>Böhmer</a:t>
            </a:r>
            <a:r>
              <a:rPr lang="en-ZA" sz="3200" dirty="0" smtClean="0"/>
              <a:t> </a:t>
            </a:r>
            <a:r>
              <a:rPr lang="en-ZA" sz="3200" dirty="0" smtClean="0"/>
              <a:t>&amp; </a:t>
            </a:r>
            <a:r>
              <a:rPr lang="en-ZA" sz="3200" dirty="0" err="1" smtClean="0"/>
              <a:t>Isolde</a:t>
            </a:r>
            <a:r>
              <a:rPr lang="en-ZA" sz="3200" dirty="0" smtClean="0"/>
              <a:t> Paul </a:t>
            </a:r>
          </a:p>
          <a:p>
            <a:r>
              <a:rPr lang="en-ZA" sz="3200" dirty="0" smtClean="0"/>
              <a:t> Arcadia Street 790</a:t>
            </a:r>
          </a:p>
          <a:p>
            <a:r>
              <a:rPr lang="en-ZA" sz="3200" dirty="0" smtClean="0"/>
              <a:t> Box 12547, Hatfield 0028</a:t>
            </a:r>
          </a:p>
          <a:p>
            <a:r>
              <a:rPr lang="en-ZA" sz="3200" dirty="0" smtClean="0"/>
              <a:t> Telephone: 	012 – 344 – 2302 </a:t>
            </a:r>
          </a:p>
          <a:p>
            <a:r>
              <a:rPr lang="en-ZA" sz="3200" dirty="0" smtClean="0"/>
              <a:t> Newsletter: LTS News</a:t>
            </a:r>
          </a:p>
          <a:p>
            <a:r>
              <a:rPr lang="en-ZA" sz="3200" dirty="0" smtClean="0"/>
              <a:t> Website</a:t>
            </a:r>
          </a:p>
          <a:p>
            <a:r>
              <a:rPr lang="en-ZA" sz="3200" dirty="0" smtClean="0"/>
              <a:t> </a:t>
            </a:r>
            <a:r>
              <a:rPr lang="en-ZA" sz="3200" dirty="0" err="1" smtClean="0"/>
              <a:t>Facebook</a:t>
            </a:r>
            <a:endParaRPr lang="en-ZA" sz="3200" dirty="0" smtClean="0"/>
          </a:p>
          <a:p>
            <a:endParaRPr lang="en-ZA" dirty="0" smtClean="0"/>
          </a:p>
          <a:p>
            <a:pPr>
              <a:buNone/>
            </a:pPr>
            <a:endParaRPr lang="en-ZA" dirty="0" smtClean="0"/>
          </a:p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6A5-BE2A-4A4E-B2D9-2ABD8690343B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7200" dirty="0" smtClean="0"/>
              <a:t>Contact us  </a:t>
            </a:r>
            <a:endParaRPr lang="en-ZA" sz="7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LTS in Tshwane</a:t>
            </a: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A2A14-4EAE-4D8A-8420-7789657A5E66}" type="datetime1">
              <a:rPr lang="en-US" smtClean="0"/>
              <a:pPr/>
              <a:t>11/22/2012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7886C9C-DC18-4195-8FD5-A50AA931D419}" type="slidenum">
              <a:rPr lang="en-US" smtClean="0"/>
              <a:pPr algn="r"/>
              <a:t>43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LTS Rector's report 2012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Thank you for your ongoing support </a:t>
            </a:r>
            <a:endParaRPr lang="en-ZA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539</TotalTime>
  <Words>725</Words>
  <Application>Microsoft Office PowerPoint</Application>
  <PresentationFormat>On-screen Show (4:3)</PresentationFormat>
  <Paragraphs>263</Paragraphs>
  <Slides>43</Slides>
  <Notes>43</Notes>
  <HiddenSlides>11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Grid</vt:lpstr>
      <vt:lpstr>Lutheran Theological Seminary in Tshwane </vt:lpstr>
      <vt:lpstr>Goal </vt:lpstr>
      <vt:lpstr>Members</vt:lpstr>
      <vt:lpstr>Members of lts</vt:lpstr>
      <vt:lpstr>LTS Board of directors</vt:lpstr>
      <vt:lpstr>More than 100 Students since 2001</vt:lpstr>
      <vt:lpstr>Botswana, Uganda, kenya, Sudan, Liberia, Nigeria, Ethiopia, Zambia … </vt:lpstr>
      <vt:lpstr>Seminarians</vt:lpstr>
      <vt:lpstr>Seminarians in 2012</vt:lpstr>
      <vt:lpstr>Programs &amp; Courses</vt:lpstr>
      <vt:lpstr>Objectives per year: 90 students</vt:lpstr>
      <vt:lpstr>With deaconess Rockrohr 2012</vt:lpstr>
      <vt:lpstr>With Karin niebuhr 2012</vt:lpstr>
      <vt:lpstr>With Deaconess Rao 2011</vt:lpstr>
      <vt:lpstr>First Graduation of deaconesses</vt:lpstr>
      <vt:lpstr>Just around the corner from St. Peter’s LC in Middleburg</vt:lpstr>
      <vt:lpstr>All the way from S.sudan</vt:lpstr>
      <vt:lpstr>Even further from liberia</vt:lpstr>
      <vt:lpstr>Brothers and friends from Mekane Yesus Lutheran Church, Ethiopia</vt:lpstr>
      <vt:lpstr>Students in Action 2010</vt:lpstr>
      <vt:lpstr>Botswana: Good Neighbours</vt:lpstr>
      <vt:lpstr>South Africans</vt:lpstr>
      <vt:lpstr>Examination</vt:lpstr>
      <vt:lpstr>Graduation 2011</vt:lpstr>
      <vt:lpstr>Returning home</vt:lpstr>
      <vt:lpstr>Ordination course: MARCH 2012</vt:lpstr>
      <vt:lpstr>Ordination course November 2012</vt:lpstr>
      <vt:lpstr>Ordination March 2012</vt:lpstr>
      <vt:lpstr>Teachers at LTS</vt:lpstr>
      <vt:lpstr>close up </vt:lpstr>
      <vt:lpstr>Staff 2012</vt:lpstr>
      <vt:lpstr>Guest lecturers </vt:lpstr>
      <vt:lpstr>Hoffmeier, Dierks &amp; Studer</vt:lpstr>
      <vt:lpstr>Board of Directors</vt:lpstr>
      <vt:lpstr>ILC Seminaries conference Leriba</vt:lpstr>
      <vt:lpstr>Pastor’s Convention 2010</vt:lpstr>
      <vt:lpstr>Facility: Hopes in 2008</vt:lpstr>
      <vt:lpstr>Hokaai 1: St.Marys or the Good samaritan?</vt:lpstr>
      <vt:lpstr>Expansion Plans: Hokaai 2-4</vt:lpstr>
      <vt:lpstr>Local Donors and friends</vt:lpstr>
      <vt:lpstr>International Donors</vt:lpstr>
      <vt:lpstr>Contact us  </vt:lpstr>
      <vt:lpstr>Thank you for your ongoing support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Lutheran Church  in Southern Africa</dc:title>
  <dc:creator>Webers</dc:creator>
  <cp:lastModifiedBy>Wilhelm Weber</cp:lastModifiedBy>
  <cp:revision>46</cp:revision>
  <dcterms:created xsi:type="dcterms:W3CDTF">2012-06-08T05:59:28Z</dcterms:created>
  <dcterms:modified xsi:type="dcterms:W3CDTF">2012-11-22T05:15:37Z</dcterms:modified>
</cp:coreProperties>
</file>